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D32DEBE-87F3-41BA-804C-9A89C01C4571}">
  <a:tblStyle styleId="{3D32DEBE-87F3-41BA-804C-9A89C01C45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1bbe637ee_0_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a1bbe637e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a1bbe637ee_0_7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60a5cac0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a60a5cac0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60a5cac0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End to End model includes </a:t>
            </a:r>
            <a:r>
              <a:rPr lang="zh-CN">
                <a:solidFill>
                  <a:schemeClr val="dk1"/>
                </a:solidFill>
              </a:rPr>
              <a:t>Mention Detection(MD) and Entity Disambiguation(ED)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a60a5cac02_0_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a60a5cac02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a60a5cac02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60a5cac02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a60a5cac02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60a5cac02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a60a5cac02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a60a5cac0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a60a5cac02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a60ab47a4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a60ab47a4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a60a5cac0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a60a5cac0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a60a5cac02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a60a5cac02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a60a5cac02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a60a5cac02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1dbab40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a1dbab40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60a5cac02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a60a5cac02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60a5cac02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a60a5cac02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a60a5cac02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a60a5cac02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a60a5cac02_2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a60a5cac02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60a5cac02_2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a60a5cac02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a1bbe637ee_0_2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8" name="Google Shape;328;ga1bbe637ee_0_2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9" name="Google Shape;329;ga1bbe637ee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1bbe637ee_0_2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6" name="Google Shape;336;ga1bbe637ee_0_2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7" name="Google Shape;337;ga1bbe637ee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a1bbe637ee_0_2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44" name="Google Shape;344;ga1bbe637ee_0_2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5" name="Google Shape;345;ga1bbe637ee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in the upcoming weeks we will implement the final models for the company’s dataset and see if we can get a better micro f1 score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a1bbe637ee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a1bbe637ee_0_2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1bbe637ee_0_1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43" name="Google Shape;143;ga1bbe637ee_0_1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4" name="Google Shape;144;ga1bbe637ee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Rosette is a text analytics tool used to extract entities from large amounts of text, specifically nouns such as a person, place, time, etc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1bbe637ee_0_2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52" name="Google Shape;152;ga1bbe637ee_0_2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" name="Google Shape;153;ga1bbe637ee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60a5cac0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a60a5cac02_0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1bbe637ee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1bbe637ee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Prior probability is to be calculated as an input to the nn model, We will need to calculate the prior probability for the company’s dataset, K(no of relations)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1bbe637ee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a1bbe637ee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1bbe637ee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1bbe637ee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60a5cac0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a60a5cac0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2" showMasterSp="0" type="title">
  <p:cSld name="TITLE">
    <p:bg>
      <p:bgPr>
        <a:solidFill>
          <a:srgbClr val="AB192D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0352" y="739875"/>
            <a:ext cx="2057401" cy="665226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/>
          <p:nvPr>
            <p:ph type="ctrTitle"/>
          </p:nvPr>
        </p:nvSpPr>
        <p:spPr>
          <a:xfrm>
            <a:off x="457200" y="1714500"/>
            <a:ext cx="6858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Verdana"/>
              <a:buNone/>
              <a:defRPr b="1" sz="4000"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457200" y="3028950"/>
            <a:ext cx="68580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4648" y="2235708"/>
            <a:ext cx="2969528" cy="2907792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457200" y="1143000"/>
            <a:ext cx="82296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─"/>
              <a:defRPr/>
            </a:lvl2pPr>
            <a:lvl3pPr indent="-342900" lvl="2" marL="13716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o"/>
              <a:defRPr/>
            </a:lvl4pPr>
            <a:lvl5pPr indent="-342900" lvl="4" marL="22860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457200" y="480060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1" y="4790748"/>
            <a:ext cx="4572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Red" showMasterSp="0">
  <p:cSld name="BlankRed">
    <p:bg>
      <p:bgPr>
        <a:solidFill>
          <a:schemeClr val="lt2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62225" y="1075135"/>
            <a:ext cx="3014663" cy="299323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eyWatermark-20.png" id="72" name="Google Shape;72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85590" y="2236414"/>
            <a:ext cx="2968808" cy="290708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7"/>
          <p:cNvSpPr txBox="1"/>
          <p:nvPr>
            <p:ph type="ctrTitle"/>
          </p:nvPr>
        </p:nvSpPr>
        <p:spPr>
          <a:xfrm>
            <a:off x="457200" y="1714500"/>
            <a:ext cx="6858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Verdana"/>
              <a:buNone/>
              <a:defRPr b="1" sz="40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subTitle"/>
          </p:nvPr>
        </p:nvSpPr>
        <p:spPr>
          <a:xfrm>
            <a:off x="457200" y="3031236"/>
            <a:ext cx="68580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dk2"/>
                </a:solidFill>
              </a:defRPr>
            </a:lvl1pPr>
            <a:lvl2pPr lvl="1" rtl="0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75" name="Google Shape;7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742950"/>
            <a:ext cx="2057400" cy="666987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eyWatermark-20.png" id="78" name="Google Shape;7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85590" y="2236414"/>
            <a:ext cx="2968808" cy="290708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8"/>
          <p:cNvSpPr/>
          <p:nvPr/>
        </p:nvSpPr>
        <p:spPr>
          <a:xfrm>
            <a:off x="0" y="0"/>
            <a:ext cx="9144000" cy="85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0" name="Google Shape;80;p18"/>
          <p:cNvSpPr txBox="1"/>
          <p:nvPr>
            <p:ph type="title"/>
          </p:nvPr>
        </p:nvSpPr>
        <p:spPr>
          <a:xfrm>
            <a:off x="762000" y="1085850"/>
            <a:ext cx="68580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Verdana"/>
              <a:buNone/>
              <a:defRPr b="1" sz="4000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" type="body"/>
          </p:nvPr>
        </p:nvSpPr>
        <p:spPr>
          <a:xfrm>
            <a:off x="762000" y="2343150"/>
            <a:ext cx="6858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1" y="4790748"/>
            <a:ext cx="4572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457200" y="480060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1600">
                <a:solidFill>
                  <a:schemeClr val="dk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1" type="body"/>
          </p:nvPr>
        </p:nvSpPr>
        <p:spPr>
          <a:xfrm>
            <a:off x="762000" y="1257300"/>
            <a:ext cx="36576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Char char="─"/>
              <a:defRPr sz="2000"/>
            </a:lvl2pPr>
            <a:lvl3pPr indent="-342900" lvl="2" marL="13716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3pPr>
            <a:lvl4pPr indent="-330200" lvl="3" marL="18288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o"/>
              <a:defRPr sz="1600"/>
            </a:lvl4pPr>
            <a:lvl5pPr indent="-330200" lvl="4" marL="22860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87" name="Google Shape;87;p19"/>
          <p:cNvSpPr txBox="1"/>
          <p:nvPr>
            <p:ph idx="2" type="body"/>
          </p:nvPr>
        </p:nvSpPr>
        <p:spPr>
          <a:xfrm>
            <a:off x="4648200" y="1257300"/>
            <a:ext cx="36576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Char char="─"/>
              <a:defRPr sz="2000"/>
            </a:lvl2pPr>
            <a:lvl3pPr indent="-342900" lvl="2" marL="13716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3pPr>
            <a:lvl4pPr indent="-330200" lvl="3" marL="18288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o"/>
              <a:defRPr sz="1600"/>
            </a:lvl4pPr>
            <a:lvl5pPr indent="-330200" lvl="4" marL="22860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88" name="Google Shape;88;p19"/>
          <p:cNvSpPr txBox="1"/>
          <p:nvPr>
            <p:ph idx="12" type="sldNum"/>
          </p:nvPr>
        </p:nvSpPr>
        <p:spPr>
          <a:xfrm>
            <a:off x="1" y="4790748"/>
            <a:ext cx="4572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89" name="Google Shape;89;p19"/>
          <p:cNvSpPr txBox="1"/>
          <p:nvPr>
            <p:ph idx="11" type="ftr"/>
          </p:nvPr>
        </p:nvSpPr>
        <p:spPr>
          <a:xfrm>
            <a:off x="457200" y="480060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Verdana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0"/>
          <p:cNvSpPr txBox="1"/>
          <p:nvPr>
            <p:ph idx="1" type="body"/>
          </p:nvPr>
        </p:nvSpPr>
        <p:spPr>
          <a:xfrm>
            <a:off x="762000" y="1122552"/>
            <a:ext cx="36576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93" name="Google Shape;93;p20"/>
          <p:cNvSpPr txBox="1"/>
          <p:nvPr>
            <p:ph idx="2" type="body"/>
          </p:nvPr>
        </p:nvSpPr>
        <p:spPr>
          <a:xfrm>
            <a:off x="762000" y="1662300"/>
            <a:ext cx="3657600" cy="29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─"/>
              <a:defRPr sz="1800"/>
            </a:lvl2pPr>
            <a:lvl3pPr indent="-330200" lvl="2" marL="13716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17500" lvl="3" marL="18288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o"/>
              <a:defRPr sz="1400"/>
            </a:lvl4pPr>
            <a:lvl5pPr indent="-317500" lvl="4" marL="22860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94" name="Google Shape;94;p20"/>
          <p:cNvSpPr txBox="1"/>
          <p:nvPr>
            <p:ph idx="3" type="body"/>
          </p:nvPr>
        </p:nvSpPr>
        <p:spPr>
          <a:xfrm>
            <a:off x="4648200" y="1122552"/>
            <a:ext cx="36576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95" name="Google Shape;95;p20"/>
          <p:cNvSpPr txBox="1"/>
          <p:nvPr>
            <p:ph idx="4" type="body"/>
          </p:nvPr>
        </p:nvSpPr>
        <p:spPr>
          <a:xfrm>
            <a:off x="4648200" y="1662300"/>
            <a:ext cx="3657600" cy="29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─"/>
              <a:defRPr sz="1800"/>
            </a:lvl2pPr>
            <a:lvl3pPr indent="-330200" lvl="2" marL="13716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17500" lvl="3" marL="18288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o"/>
              <a:defRPr sz="1400"/>
            </a:lvl4pPr>
            <a:lvl5pPr indent="-317500" lvl="4" marL="22860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96" name="Google Shape;96;p20"/>
          <p:cNvSpPr txBox="1"/>
          <p:nvPr>
            <p:ph idx="12" type="sldNum"/>
          </p:nvPr>
        </p:nvSpPr>
        <p:spPr>
          <a:xfrm>
            <a:off x="1" y="4790748"/>
            <a:ext cx="4572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457200" y="480060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12" type="sldNum"/>
          </p:nvPr>
        </p:nvSpPr>
        <p:spPr>
          <a:xfrm>
            <a:off x="1" y="4790748"/>
            <a:ext cx="4572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01" name="Google Shape;101;p21"/>
          <p:cNvSpPr txBox="1"/>
          <p:nvPr>
            <p:ph idx="11" type="ftr"/>
          </p:nvPr>
        </p:nvSpPr>
        <p:spPr>
          <a:xfrm>
            <a:off x="457200" y="480060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idx="12" type="sldNum"/>
          </p:nvPr>
        </p:nvSpPr>
        <p:spPr>
          <a:xfrm>
            <a:off x="0" y="4793742"/>
            <a:ext cx="45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04" name="Google Shape;104;p22"/>
          <p:cNvSpPr txBox="1"/>
          <p:nvPr>
            <p:ph idx="11" type="ftr"/>
          </p:nvPr>
        </p:nvSpPr>
        <p:spPr>
          <a:xfrm>
            <a:off x="457200" y="480060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 txBox="1"/>
          <p:nvPr>
            <p:ph type="title"/>
          </p:nvPr>
        </p:nvSpPr>
        <p:spPr>
          <a:xfrm>
            <a:off x="457200" y="57150"/>
            <a:ext cx="83058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Verdana"/>
              <a:buNone/>
              <a:defRPr b="1"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3"/>
          <p:cNvSpPr txBox="1"/>
          <p:nvPr>
            <p:ph idx="1" type="body"/>
          </p:nvPr>
        </p:nvSpPr>
        <p:spPr>
          <a:xfrm>
            <a:off x="3392782" y="1143000"/>
            <a:ext cx="52941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68300" lvl="1" marL="9144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200"/>
              <a:buChar char="─"/>
              <a:defRPr sz="2200"/>
            </a:lvl2pPr>
            <a:lvl3pPr indent="-355600" lvl="2" marL="13716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3pPr>
            <a:lvl4pPr indent="-342900" lvl="3" marL="18288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o"/>
              <a:defRPr sz="1800"/>
            </a:lvl4pPr>
            <a:lvl5pPr indent="-342900" lvl="4" marL="22860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/>
        </p:txBody>
      </p:sp>
      <p:sp>
        <p:nvSpPr>
          <p:cNvPr id="108" name="Google Shape;108;p23"/>
          <p:cNvSpPr txBox="1"/>
          <p:nvPr>
            <p:ph idx="2" type="body"/>
          </p:nvPr>
        </p:nvSpPr>
        <p:spPr>
          <a:xfrm>
            <a:off x="443917" y="1143000"/>
            <a:ext cx="26736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09" name="Google Shape;109;p23"/>
          <p:cNvSpPr txBox="1"/>
          <p:nvPr>
            <p:ph idx="12" type="sldNum"/>
          </p:nvPr>
        </p:nvSpPr>
        <p:spPr>
          <a:xfrm>
            <a:off x="1" y="4790748"/>
            <a:ext cx="4572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110" name="Google Shape;110;p23"/>
          <p:cNvCxnSpPr/>
          <p:nvPr/>
        </p:nvCxnSpPr>
        <p:spPr>
          <a:xfrm rot="5400000">
            <a:off x="1835404" y="2685895"/>
            <a:ext cx="2857500" cy="1500"/>
          </a:xfrm>
          <a:prstGeom prst="straightConnector1">
            <a:avLst/>
          </a:prstGeom>
          <a:noFill/>
          <a:ln cap="flat" cmpd="sng" w="15875">
            <a:solidFill>
              <a:srgbClr val="B5B5B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1" name="Google Shape;111;p23"/>
          <p:cNvSpPr txBox="1"/>
          <p:nvPr>
            <p:ph idx="11" type="ftr"/>
          </p:nvPr>
        </p:nvSpPr>
        <p:spPr>
          <a:xfrm>
            <a:off x="457200" y="480060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Caption">
  <p:cSld name="PhotoCaption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4"/>
          <p:cNvSpPr txBox="1"/>
          <p:nvPr>
            <p:ph idx="12" type="sldNum"/>
          </p:nvPr>
        </p:nvSpPr>
        <p:spPr>
          <a:xfrm>
            <a:off x="1" y="4790748"/>
            <a:ext cx="4572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15" name="Google Shape;115;p24"/>
          <p:cNvSpPr txBox="1"/>
          <p:nvPr>
            <p:ph idx="11" type="ftr"/>
          </p:nvPr>
        </p:nvSpPr>
        <p:spPr>
          <a:xfrm>
            <a:off x="457200" y="480060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4"/>
          <p:cNvSpPr/>
          <p:nvPr>
            <p:ph idx="2" type="pic"/>
          </p:nvPr>
        </p:nvSpPr>
        <p:spPr>
          <a:xfrm>
            <a:off x="457200" y="1143000"/>
            <a:ext cx="58674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Verdana"/>
              <a:buChar char="─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17" name="Google Shape;117;p24"/>
          <p:cNvSpPr txBox="1"/>
          <p:nvPr>
            <p:ph idx="1" type="body"/>
          </p:nvPr>
        </p:nvSpPr>
        <p:spPr>
          <a:xfrm>
            <a:off x="6553200" y="1143000"/>
            <a:ext cx="21336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Verdana"/>
              <a:buNone/>
              <a:defRPr sz="2000"/>
            </a:lvl1pPr>
            <a:lvl2pPr indent="-342900" lvl="1" marL="9144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─"/>
              <a:defRPr sz="1800"/>
            </a:lvl2pPr>
            <a:lvl3pPr indent="-330200" lvl="2" marL="13716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17500" lvl="3" marL="18288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o"/>
              <a:defRPr sz="1400"/>
            </a:lvl4pPr>
            <a:lvl5pPr indent="-317500" lvl="4" marL="22860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Verdana"/>
              <a:buNone/>
              <a:defRPr b="1" i="0" sz="3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143000"/>
            <a:ext cx="82296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556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Verdana"/>
              <a:buChar char="─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42900" lvl="2" marL="13716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30200" lvl="3" marL="18288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30200" lvl="4" marL="22860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1" y="4790748"/>
            <a:ext cx="4572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4" name="Google Shape;54;p13"/>
          <p:cNvSpPr/>
          <p:nvPr/>
        </p:nvSpPr>
        <p:spPr>
          <a:xfrm>
            <a:off x="457200" y="926225"/>
            <a:ext cx="8686800" cy="3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5486400" y="4800600"/>
            <a:ext cx="3352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8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Worcester Polytechnic Institute</a:t>
            </a:r>
            <a:endParaRPr/>
          </a:p>
        </p:txBody>
      </p:sp>
      <p:sp>
        <p:nvSpPr>
          <p:cNvPr id="56" name="Google Shape;56;p13"/>
          <p:cNvSpPr txBox="1"/>
          <p:nvPr>
            <p:ph idx="11" type="ftr"/>
          </p:nvPr>
        </p:nvSpPr>
        <p:spPr>
          <a:xfrm>
            <a:off x="457200" y="480060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hyperlink" Target="mailto:jyu5@wpi.edu" TargetMode="External"/><Relationship Id="rId10" Type="http://schemas.openxmlformats.org/officeDocument/2006/relationships/hyperlink" Target="mailto:kagrawal@wpi.edu" TargetMode="External"/><Relationship Id="rId13" Type="http://schemas.openxmlformats.org/officeDocument/2006/relationships/hyperlink" Target="mailto:mhuang3@wpi.edu" TargetMode="External"/><Relationship Id="rId12" Type="http://schemas.openxmlformats.org/officeDocument/2006/relationships/hyperlink" Target="mailto:sjoshi2@wpi.edu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7.jpg"/><Relationship Id="rId9" Type="http://schemas.openxmlformats.org/officeDocument/2006/relationships/hyperlink" Target="mailto:vanand@wpi.edu" TargetMode="External"/><Relationship Id="rId15" Type="http://schemas.openxmlformats.org/officeDocument/2006/relationships/hyperlink" Target="mailto:gil@basistech.com" TargetMode="External"/><Relationship Id="rId14" Type="http://schemas.openxmlformats.org/officeDocument/2006/relationships/hyperlink" Target="mailto:xhe4@wpi.edu" TargetMode="External"/><Relationship Id="rId16" Type="http://schemas.openxmlformats.org/officeDocument/2006/relationships/hyperlink" Target="mailto:kfir@basistech.com" TargetMode="External"/><Relationship Id="rId5" Type="http://schemas.openxmlformats.org/officeDocument/2006/relationships/image" Target="../media/image20.jpg"/><Relationship Id="rId6" Type="http://schemas.openxmlformats.org/officeDocument/2006/relationships/image" Target="../media/image3.jpg"/><Relationship Id="rId7" Type="http://schemas.openxmlformats.org/officeDocument/2006/relationships/image" Target="../media/image29.png"/><Relationship Id="rId8" Type="http://schemas.openxmlformats.org/officeDocument/2006/relationships/image" Target="../media/image1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/>
          <p:nvPr>
            <p:ph type="ctrTitle"/>
          </p:nvPr>
        </p:nvSpPr>
        <p:spPr>
          <a:xfrm>
            <a:off x="527462" y="1600200"/>
            <a:ext cx="6858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Verdana"/>
              <a:buNone/>
            </a:pPr>
            <a:r>
              <a:rPr lang="zh-CN"/>
              <a:t>Progress Report</a:t>
            </a:r>
            <a:endParaRPr/>
          </a:p>
        </p:txBody>
      </p:sp>
      <p:sp>
        <p:nvSpPr>
          <p:cNvPr id="124" name="Google Shape;124;p25"/>
          <p:cNvSpPr txBox="1"/>
          <p:nvPr>
            <p:ph idx="1" type="subTitle"/>
          </p:nvPr>
        </p:nvSpPr>
        <p:spPr>
          <a:xfrm>
            <a:off x="533400" y="2857500"/>
            <a:ext cx="6858000" cy="12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Basis Technology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C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Kratika Agrawal, </a:t>
            </a:r>
            <a:r>
              <a:rPr lang="zh-CN" sz="1600">
                <a:latin typeface="Calibri"/>
                <a:ea typeface="Calibri"/>
                <a:cs typeface="Calibri"/>
                <a:sym typeface="Calibri"/>
              </a:rPr>
              <a:t>Vandana Anand, </a:t>
            </a:r>
            <a:r>
              <a:rPr lang="zh-C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Xinlu He, </a:t>
            </a:r>
            <a:r>
              <a:rPr lang="zh-CN" sz="1600">
                <a:latin typeface="Calibri"/>
                <a:ea typeface="Calibri"/>
                <a:cs typeface="Calibri"/>
                <a:sym typeface="Calibri"/>
              </a:rPr>
              <a:t>Min Huang, Soumya Joshi, </a:t>
            </a:r>
            <a:r>
              <a:rPr lang="zh-C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Jing Yu</a:t>
            </a:r>
            <a:endParaRPr sz="33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25" name="Google Shape;125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r>
              <a:rPr lang="zh-CN"/>
              <a:t>          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>
            <p:ph idx="12" type="sldNum"/>
          </p:nvPr>
        </p:nvSpPr>
        <p:spPr>
          <a:xfrm>
            <a:off x="145676" y="4724836"/>
            <a:ext cx="4572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02" name="Google Shape;202;p34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Next Steps</a:t>
            </a:r>
            <a:endParaRPr/>
          </a:p>
        </p:txBody>
      </p:sp>
      <p:sp>
        <p:nvSpPr>
          <p:cNvPr id="203" name="Google Shape;203;p34"/>
          <p:cNvSpPr txBox="1"/>
          <p:nvPr/>
        </p:nvSpPr>
        <p:spPr>
          <a:xfrm>
            <a:off x="377100" y="1015275"/>
            <a:ext cx="8698200" cy="39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600"/>
              <a:t>Solutions 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CN" sz="1600"/>
              <a:t>BT provided an approach to get the latest version of wikipedia KB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CN" sz="1600"/>
              <a:t>Applied wikiextractor to get articles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CN" sz="1600"/>
              <a:t>Applied unquote() to transform URL strings to normal strings</a:t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/>
              <a:t>e.g. </a:t>
            </a:r>
            <a:r>
              <a:rPr lang="zh-CN" sz="1250">
                <a:solidFill>
                  <a:schemeClr val="dk1"/>
                </a:solidFill>
                <a:highlight>
                  <a:srgbClr val="FFFFFF"/>
                </a:highlight>
              </a:rPr>
              <a:t>Séamus O\'Doherty (11 June 1882 - 23 August 1945) was an &lt;a href="</a:t>
            </a:r>
            <a:r>
              <a:rPr lang="zh-CN" sz="1250">
                <a:solidFill>
                  <a:srgbClr val="FF0000"/>
                </a:solidFill>
                <a:highlight>
                  <a:srgbClr val="FFFFFF"/>
                </a:highlight>
              </a:rPr>
              <a:t>Irish republicanism</a:t>
            </a:r>
            <a:r>
              <a:rPr lang="zh-CN" sz="1250">
                <a:solidFill>
                  <a:schemeClr val="dk1"/>
                </a:solidFill>
                <a:highlight>
                  <a:srgbClr val="FFFFFF"/>
                </a:highlight>
              </a:rPr>
              <a:t>"&gt;</a:t>
            </a:r>
            <a:r>
              <a:rPr lang="zh-CN" sz="1250">
                <a:solidFill>
                  <a:srgbClr val="FF9900"/>
                </a:solidFill>
                <a:highlight>
                  <a:srgbClr val="FFFFFF"/>
                </a:highlight>
              </a:rPr>
              <a:t>Irish republican</a:t>
            </a:r>
            <a:r>
              <a:rPr lang="zh-CN" sz="1250">
                <a:solidFill>
                  <a:schemeClr val="dk1"/>
                </a:solidFill>
                <a:highlight>
                  <a:srgbClr val="FFFFFF"/>
                </a:highlight>
              </a:rPr>
              <a:t>&lt;/a&gt;.\n\nSéamus O\'Doherty was born on 11 June 1882 in &lt;a href="</a:t>
            </a:r>
            <a:r>
              <a:rPr lang="zh-CN" sz="1250">
                <a:solidFill>
                  <a:srgbClr val="FF0000"/>
                </a:solidFill>
                <a:highlight>
                  <a:srgbClr val="FFFFFF"/>
                </a:highlight>
              </a:rPr>
              <a:t>Derry</a:t>
            </a:r>
            <a:r>
              <a:rPr lang="zh-CN" sz="1250">
                <a:solidFill>
                  <a:schemeClr val="dk1"/>
                </a:solidFill>
                <a:highlight>
                  <a:srgbClr val="FFFFFF"/>
                </a:highlight>
              </a:rPr>
              <a:t>"&gt;</a:t>
            </a:r>
            <a:r>
              <a:rPr lang="zh-CN" sz="1250">
                <a:solidFill>
                  <a:srgbClr val="FF9900"/>
                </a:solidFill>
                <a:highlight>
                  <a:srgbClr val="FFFFFF"/>
                </a:highlight>
              </a:rPr>
              <a:t>Derry</a:t>
            </a:r>
            <a:r>
              <a:rPr lang="zh-CN" sz="1250">
                <a:solidFill>
                  <a:schemeClr val="dk1"/>
                </a:solidFill>
                <a:highlight>
                  <a:srgbClr val="FFFFFF"/>
                </a:highlight>
              </a:rPr>
              <a:t>&lt;/a&gt;.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zh-CN" sz="1600">
                <a:solidFill>
                  <a:schemeClr val="dk1"/>
                </a:solidFill>
              </a:rPr>
              <a:t>Next steps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CN" sz="1600"/>
              <a:t>Calculate frequency based on the new wikipediatextfiles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CN" sz="1600"/>
              <a:t>Try both candidates selection approaches( wiki API &amp; directly extract from wikitextfile)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zh-CN" sz="1600">
                <a:solidFill>
                  <a:schemeClr val="dk1"/>
                </a:solidFill>
              </a:rPr>
              <a:t>Generate final BT dataset 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zh-CN" sz="1600">
                <a:solidFill>
                  <a:schemeClr val="dk1"/>
                </a:solidFill>
              </a:rPr>
              <a:t>Apply the BT dataset to test the model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600"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600"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800"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800"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800">
                <a:latin typeface="MS PGothic"/>
                <a:ea typeface="MS PGothic"/>
                <a:cs typeface="MS PGothic"/>
                <a:sym typeface="MS PGothic"/>
              </a:rPr>
              <a:t>                      </a:t>
            </a:r>
            <a:endParaRPr sz="800"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800"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 sz="1600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04" name="Google Shape;204;p34"/>
          <p:cNvSpPr/>
          <p:nvPr/>
        </p:nvSpPr>
        <p:spPr>
          <a:xfrm>
            <a:off x="1101675" y="2265650"/>
            <a:ext cx="7585200" cy="791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/>
          <p:nvPr/>
        </p:nvSpPr>
        <p:spPr>
          <a:xfrm>
            <a:off x="1110100" y="1870000"/>
            <a:ext cx="67527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End2End</a:t>
            </a:r>
            <a:r>
              <a:rPr lang="zh-CN" sz="4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Model</a:t>
            </a:r>
            <a:endParaRPr/>
          </a:p>
        </p:txBody>
      </p:sp>
      <p:sp>
        <p:nvSpPr>
          <p:cNvPr id="210" name="Google Shape;210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11" name="Google Shape;211;p35"/>
          <p:cNvSpPr txBox="1"/>
          <p:nvPr>
            <p:ph idx="12" type="sldNum"/>
          </p:nvPr>
        </p:nvSpPr>
        <p:spPr>
          <a:xfrm>
            <a:off x="1" y="4790748"/>
            <a:ext cx="457200" cy="295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Workflow</a:t>
            </a:r>
            <a:endParaRPr/>
          </a:p>
        </p:txBody>
      </p:sp>
      <p:sp>
        <p:nvSpPr>
          <p:cNvPr id="217" name="Google Shape;217;p36"/>
          <p:cNvSpPr txBox="1"/>
          <p:nvPr>
            <p:ph idx="12" type="sldNum"/>
          </p:nvPr>
        </p:nvSpPr>
        <p:spPr>
          <a:xfrm>
            <a:off x="1" y="4790748"/>
            <a:ext cx="457200" cy="295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18" name="Google Shape;218;p36"/>
          <p:cNvSpPr txBox="1"/>
          <p:nvPr/>
        </p:nvSpPr>
        <p:spPr>
          <a:xfrm>
            <a:off x="8306275" y="1927475"/>
            <a:ext cx="61338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19" name="Google Shape;21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101" y="1009575"/>
            <a:ext cx="6076950" cy="36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End to End Model</a:t>
            </a:r>
            <a:endParaRPr/>
          </a:p>
        </p:txBody>
      </p:sp>
      <p:sp>
        <p:nvSpPr>
          <p:cNvPr id="225" name="Google Shape;225;p37"/>
          <p:cNvSpPr txBox="1"/>
          <p:nvPr>
            <p:ph idx="1" type="body"/>
          </p:nvPr>
        </p:nvSpPr>
        <p:spPr>
          <a:xfrm>
            <a:off x="457200" y="1143000"/>
            <a:ext cx="8229600" cy="348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 sz="1800">
                <a:latin typeface="Arial"/>
                <a:ea typeface="Arial"/>
                <a:cs typeface="Arial"/>
                <a:sym typeface="Arial"/>
              </a:rPr>
              <a:t>In the process of training the End-to-End models with the AIDA dataset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zh-CN" sz="1800">
                <a:latin typeface="Arial"/>
                <a:ea typeface="Arial"/>
                <a:cs typeface="Arial"/>
                <a:sym typeface="Arial"/>
              </a:rPr>
              <a:t>Lot of pre-processing steps, used the data set End2End provided directly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zh-CN" sz="1800">
                <a:latin typeface="Arial"/>
                <a:ea typeface="Arial"/>
                <a:cs typeface="Arial"/>
                <a:sym typeface="Arial"/>
              </a:rPr>
              <a:t>Candidate choosing by using Wiki API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 sz="1800">
                <a:latin typeface="Arial"/>
                <a:ea typeface="Arial"/>
                <a:cs typeface="Arial"/>
                <a:sym typeface="Arial"/>
              </a:rPr>
              <a:t>Encountered some challenges with the instructions as they were bit confusing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zh-CN" sz="1800">
                <a:latin typeface="Arial"/>
                <a:ea typeface="Arial"/>
                <a:cs typeface="Arial"/>
                <a:sym typeface="Arial"/>
              </a:rPr>
              <a:t>Executing commands in python and not enough space. Just got access to the server which would help, currently trying to look at documentation and run the model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zh-CN" sz="1800">
                <a:latin typeface="Arial"/>
                <a:ea typeface="Arial"/>
                <a:cs typeface="Arial"/>
                <a:sym typeface="Arial"/>
              </a:rPr>
              <a:t>Large data file sizes to train the model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7"/>
          <p:cNvSpPr txBox="1"/>
          <p:nvPr>
            <p:ph idx="12" type="sldNum"/>
          </p:nvPr>
        </p:nvSpPr>
        <p:spPr>
          <a:xfrm>
            <a:off x="1" y="4790748"/>
            <a:ext cx="457200" cy="295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8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Next Steps</a:t>
            </a:r>
            <a:endParaRPr/>
          </a:p>
        </p:txBody>
      </p:sp>
      <p:sp>
        <p:nvSpPr>
          <p:cNvPr id="232" name="Google Shape;232;p38"/>
          <p:cNvSpPr txBox="1"/>
          <p:nvPr>
            <p:ph idx="1" type="body"/>
          </p:nvPr>
        </p:nvSpPr>
        <p:spPr>
          <a:xfrm>
            <a:off x="457200" y="1143000"/>
            <a:ext cx="8229600" cy="348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C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Next is to use the BT dataset to perform testing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zh-C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format of the input data for the entity disambiguition: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zh-C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format of the input data for entity linking: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CN" sz="1800">
                <a:latin typeface="Arial"/>
                <a:ea typeface="Arial"/>
                <a:cs typeface="Arial"/>
                <a:sym typeface="Arial"/>
              </a:rPr>
              <a:t>Need to transform the BT dataset and process it so it will fit the end to end model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8"/>
          <p:cNvSpPr txBox="1"/>
          <p:nvPr>
            <p:ph idx="12" type="sldNum"/>
          </p:nvPr>
        </p:nvSpPr>
        <p:spPr>
          <a:xfrm>
            <a:off x="1" y="4790748"/>
            <a:ext cx="457200" cy="295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234" name="Google Shape;23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625" y="1749025"/>
            <a:ext cx="7058025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375" y="2624575"/>
            <a:ext cx="7058025" cy="332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/>
          <p:nvPr/>
        </p:nvSpPr>
        <p:spPr>
          <a:xfrm>
            <a:off x="1110100" y="1870000"/>
            <a:ext cx="67527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DeepType</a:t>
            </a:r>
            <a:r>
              <a:rPr lang="zh-CN" sz="4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Model</a:t>
            </a:r>
            <a:endParaRPr/>
          </a:p>
        </p:txBody>
      </p:sp>
      <p:sp>
        <p:nvSpPr>
          <p:cNvPr id="241" name="Google Shape;241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42" name="Google Shape;242;p39"/>
          <p:cNvSpPr txBox="1"/>
          <p:nvPr>
            <p:ph idx="12" type="sldNum"/>
          </p:nvPr>
        </p:nvSpPr>
        <p:spPr>
          <a:xfrm>
            <a:off x="1" y="4790748"/>
            <a:ext cx="457200" cy="295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Workflow</a:t>
            </a:r>
            <a:endParaRPr/>
          </a:p>
        </p:txBody>
      </p:sp>
      <p:sp>
        <p:nvSpPr>
          <p:cNvPr id="248" name="Google Shape;248;p40"/>
          <p:cNvSpPr txBox="1"/>
          <p:nvPr>
            <p:ph idx="12" type="sldNum"/>
          </p:nvPr>
        </p:nvSpPr>
        <p:spPr>
          <a:xfrm>
            <a:off x="1" y="4790748"/>
            <a:ext cx="457200" cy="295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249" name="Google Shape;24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1" y="1009575"/>
            <a:ext cx="8062590" cy="398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1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Major Issues:</a:t>
            </a:r>
            <a:endParaRPr/>
          </a:p>
        </p:txBody>
      </p:sp>
      <p:sp>
        <p:nvSpPr>
          <p:cNvPr id="255" name="Google Shape;255;p41"/>
          <p:cNvSpPr txBox="1"/>
          <p:nvPr>
            <p:ph idx="1" type="body"/>
          </p:nvPr>
        </p:nvSpPr>
        <p:spPr>
          <a:xfrm>
            <a:off x="457200" y="1143000"/>
            <a:ext cx="8229600" cy="348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C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Wikidata Entity dataset is larger than expected: 1.5 TB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zh-C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Wiki english articles dataset: 75 GB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zh-C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pre-processing fails with error for many missing entities: Difficult to handle all missing entities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41"/>
          <p:cNvSpPr txBox="1"/>
          <p:nvPr>
            <p:ph idx="12" type="sldNum"/>
          </p:nvPr>
        </p:nvSpPr>
        <p:spPr>
          <a:xfrm>
            <a:off x="1" y="4790748"/>
            <a:ext cx="457200" cy="295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Current Approach:</a:t>
            </a:r>
            <a:endParaRPr/>
          </a:p>
        </p:txBody>
      </p:sp>
      <p:sp>
        <p:nvSpPr>
          <p:cNvPr id="262" name="Google Shape;262;p42"/>
          <p:cNvSpPr txBox="1"/>
          <p:nvPr>
            <p:ph idx="1" type="body"/>
          </p:nvPr>
        </p:nvSpPr>
        <p:spPr>
          <a:xfrm>
            <a:off x="457200" y="1143000"/>
            <a:ext cx="8229600" cy="348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zh-C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Converted AIDA data document tokens to text documents: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42"/>
          <p:cNvSpPr txBox="1"/>
          <p:nvPr>
            <p:ph idx="12" type="sldNum"/>
          </p:nvPr>
        </p:nvSpPr>
        <p:spPr>
          <a:xfrm>
            <a:off x="1" y="4790748"/>
            <a:ext cx="457200" cy="295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264" name="Google Shape;26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625" y="1547300"/>
            <a:ext cx="7388608" cy="324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3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Entity Extraction</a:t>
            </a:r>
            <a:r>
              <a:rPr lang="zh-CN"/>
              <a:t>:</a:t>
            </a:r>
            <a:endParaRPr/>
          </a:p>
        </p:txBody>
      </p:sp>
      <p:sp>
        <p:nvSpPr>
          <p:cNvPr id="270" name="Google Shape;270;p43"/>
          <p:cNvSpPr txBox="1"/>
          <p:nvPr>
            <p:ph idx="1" type="body"/>
          </p:nvPr>
        </p:nvSpPr>
        <p:spPr>
          <a:xfrm>
            <a:off x="457200" y="1143000"/>
            <a:ext cx="8229600" cy="348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zh-C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Extracted unique entities using Basis Technology Rosette Entity Extractor: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3"/>
          <p:cNvSpPr txBox="1"/>
          <p:nvPr>
            <p:ph idx="12" type="sldNum"/>
          </p:nvPr>
        </p:nvSpPr>
        <p:spPr>
          <a:xfrm>
            <a:off x="1" y="4790748"/>
            <a:ext cx="457200" cy="295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272" name="Google Shape;272;p43"/>
          <p:cNvPicPr preferRelativeResize="0"/>
          <p:nvPr/>
        </p:nvPicPr>
        <p:blipFill rotWithShape="1">
          <a:blip r:embed="rId3">
            <a:alphaModFix/>
          </a:blip>
          <a:srcRect b="0" l="0" r="0" t="2458"/>
          <a:stretch/>
        </p:blipFill>
        <p:spPr>
          <a:xfrm>
            <a:off x="152400" y="1143000"/>
            <a:ext cx="8839198" cy="195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250" y="3555275"/>
            <a:ext cx="8762251" cy="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Project Team Introduction</a:t>
            </a:r>
            <a:endParaRPr/>
          </a:p>
        </p:txBody>
      </p:sp>
      <p:pic>
        <p:nvPicPr>
          <p:cNvPr id="131" name="Google Shape;1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650" y="2247900"/>
            <a:ext cx="1028700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6"/>
          <p:cNvPicPr preferRelativeResize="0"/>
          <p:nvPr/>
        </p:nvPicPr>
        <p:blipFill rotWithShape="1">
          <a:blip r:embed="rId4">
            <a:alphaModFix/>
          </a:blip>
          <a:srcRect b="4961" l="0" r="0" t="0"/>
          <a:stretch/>
        </p:blipFill>
        <p:spPr>
          <a:xfrm>
            <a:off x="2205625" y="2238829"/>
            <a:ext cx="1133475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3341" y="2231000"/>
            <a:ext cx="1114425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4550" y="2262329"/>
            <a:ext cx="1114425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65862" y="2236515"/>
            <a:ext cx="1028700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33271" y="2234254"/>
            <a:ext cx="962025" cy="12858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7" name="Google Shape;137;p26"/>
          <p:cNvGraphicFramePr/>
          <p:nvPr/>
        </p:nvGraphicFramePr>
        <p:xfrm>
          <a:off x="914400" y="218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{3D32DEBE-87F3-41BA-804C-9A89C01C4571}</a:tableStyleId>
              </a:tblPr>
              <a:tblGrid>
                <a:gridCol w="1209675"/>
                <a:gridCol w="1285875"/>
                <a:gridCol w="1247775"/>
                <a:gridCol w="1314450"/>
                <a:gridCol w="1190625"/>
                <a:gridCol w="1095375"/>
              </a:tblGrid>
              <a:tr h="1382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03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Vandana Anand</a:t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 u="sng">
                          <a:solidFill>
                            <a:srgbClr val="1155CC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9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vanand@wpi.edu</a:t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978-427-5212</a:t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Kratika Agrawal</a:t>
                      </a:r>
                      <a:br>
                        <a:rPr b="1" lang="zh-C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b="1" lang="zh-CN" sz="1200" u="sng">
                          <a:solidFill>
                            <a:srgbClr val="1155CC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10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kagrawal@wpi.edu</a:t>
                      </a:r>
                      <a:br>
                        <a:rPr b="1" lang="zh-C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b="1" lang="zh-C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774-701-9288</a:t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Jing Yu</a:t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 u="sng">
                          <a:solidFill>
                            <a:srgbClr val="1155CC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11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jyu5@wpi.edu</a:t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608-886-8578</a:t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Soumya Joshi</a:t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 u="sng">
                          <a:solidFill>
                            <a:srgbClr val="1155CC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12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sjoshi2@wpi.edu</a:t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508-615-8354</a:t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Min Huang</a:t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 u="sng">
                          <a:solidFill>
                            <a:srgbClr val="1155CC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1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mhuang3@wpi.edu</a:t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774-253-5410</a:t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Xinlu He</a:t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 u="sng">
                          <a:solidFill>
                            <a:srgbClr val="1155CC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1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xhe4@wpi.edu</a:t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774-253-8221</a:t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138" name="Google Shape;138;p26"/>
          <p:cNvSpPr txBox="1"/>
          <p:nvPr/>
        </p:nvSpPr>
        <p:spPr>
          <a:xfrm>
            <a:off x="914400" y="882325"/>
            <a:ext cx="72933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latin typeface="Verdana"/>
                <a:ea typeface="Verdana"/>
                <a:cs typeface="Verdana"/>
                <a:sym typeface="Verdana"/>
              </a:rPr>
              <a:t>Sponsors &amp; Mentors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Gil Irizarry                                 Kfir Bar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Vice President - Engineering             Chief Scientist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20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gil@basistech.com</a:t>
            </a:r>
            <a:r>
              <a:rPr b="1" lang="zh-C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</a:t>
            </a:r>
            <a:r>
              <a:rPr b="1" lang="zh-CN" sz="120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kfir@basistech.com</a:t>
            </a:r>
            <a:r>
              <a:rPr b="1" lang="zh-CN" sz="100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9" name="Google Shape;139;p26"/>
          <p:cNvSpPr txBox="1"/>
          <p:nvPr/>
        </p:nvSpPr>
        <p:spPr>
          <a:xfrm>
            <a:off x="3500150" y="1862658"/>
            <a:ext cx="22101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Team Members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0" name="Google Shape;140;p26"/>
          <p:cNvSpPr txBox="1"/>
          <p:nvPr>
            <p:ph idx="12" type="sldNum"/>
          </p:nvPr>
        </p:nvSpPr>
        <p:spPr>
          <a:xfrm>
            <a:off x="89651" y="4814511"/>
            <a:ext cx="4572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4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Approach 1</a:t>
            </a:r>
            <a:r>
              <a:rPr lang="zh-CN"/>
              <a:t>:</a:t>
            </a:r>
            <a:endParaRPr/>
          </a:p>
        </p:txBody>
      </p:sp>
      <p:sp>
        <p:nvSpPr>
          <p:cNvPr id="279" name="Google Shape;279;p44"/>
          <p:cNvSpPr txBox="1"/>
          <p:nvPr>
            <p:ph idx="1" type="body"/>
          </p:nvPr>
        </p:nvSpPr>
        <p:spPr>
          <a:xfrm>
            <a:off x="457200" y="1143000"/>
            <a:ext cx="8229600" cy="348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zh-C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Formatting converted documents to wiki-article format supported by deepType github implementation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zh-C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Extracting wikidata details for each mention using </a:t>
            </a:r>
            <a:r>
              <a:rPr b="1" lang="zh-C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Pywikibot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zh-C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Refactoring pywikibot response to json format that deepType github implementation support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zh-C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Plan to train using github code on transformed data and calculate F1 score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4"/>
          <p:cNvSpPr txBox="1"/>
          <p:nvPr>
            <p:ph idx="12" type="sldNum"/>
          </p:nvPr>
        </p:nvSpPr>
        <p:spPr>
          <a:xfrm>
            <a:off x="1" y="4790748"/>
            <a:ext cx="457200" cy="295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5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Approach 2</a:t>
            </a:r>
            <a:r>
              <a:rPr lang="zh-CN"/>
              <a:t>:</a:t>
            </a:r>
            <a:endParaRPr/>
          </a:p>
        </p:txBody>
      </p:sp>
      <p:sp>
        <p:nvSpPr>
          <p:cNvPr id="286" name="Google Shape;286;p45"/>
          <p:cNvSpPr txBox="1"/>
          <p:nvPr>
            <p:ph idx="1" type="body"/>
          </p:nvPr>
        </p:nvSpPr>
        <p:spPr>
          <a:xfrm>
            <a:off x="457200" y="1143000"/>
            <a:ext cx="8229600" cy="348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zh-C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Extracting wikidata details for each mention using </a:t>
            </a:r>
            <a:r>
              <a:rPr b="1" lang="zh-C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Pywikibot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zh-C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entity claim details to create a knowledge graph depicting all entities and relations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zh-C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Classify various related types to one. Eg: Human, Person, Homo Sapian =&gt; is_Human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zh-C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Build a type system following this approach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zh-C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 classifier to evaluate the type system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zh-CN" sz="1800">
                <a:latin typeface="Arial"/>
                <a:ea typeface="Arial"/>
                <a:cs typeface="Arial"/>
                <a:sym typeface="Arial"/>
              </a:rPr>
              <a:t>Use greedy search approach to locate entity on the graph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CN" sz="1800">
                <a:latin typeface="Arial"/>
                <a:ea typeface="Arial"/>
                <a:cs typeface="Arial"/>
                <a:sym typeface="Arial"/>
              </a:rPr>
              <a:t>Evaluate performance (F1 Score)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5"/>
          <p:cNvSpPr txBox="1"/>
          <p:nvPr>
            <p:ph idx="12" type="sldNum"/>
          </p:nvPr>
        </p:nvSpPr>
        <p:spPr>
          <a:xfrm>
            <a:off x="1" y="4790748"/>
            <a:ext cx="457200" cy="295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6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Entity Claims</a:t>
            </a:r>
            <a:r>
              <a:rPr lang="zh-CN"/>
              <a:t>:</a:t>
            </a:r>
            <a:endParaRPr/>
          </a:p>
        </p:txBody>
      </p:sp>
      <p:sp>
        <p:nvSpPr>
          <p:cNvPr id="293" name="Google Shape;293;p46"/>
          <p:cNvSpPr txBox="1"/>
          <p:nvPr>
            <p:ph idx="1" type="body"/>
          </p:nvPr>
        </p:nvSpPr>
        <p:spPr>
          <a:xfrm>
            <a:off x="457200" y="1143000"/>
            <a:ext cx="8229600" cy="348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6"/>
          <p:cNvSpPr txBox="1"/>
          <p:nvPr>
            <p:ph idx="12" type="sldNum"/>
          </p:nvPr>
        </p:nvSpPr>
        <p:spPr>
          <a:xfrm>
            <a:off x="1" y="4790748"/>
            <a:ext cx="457200" cy="295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295" name="Google Shape;29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351" y="1033675"/>
            <a:ext cx="3672649" cy="395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0275" y="1101625"/>
            <a:ext cx="4513974" cy="374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6"/>
          <p:cNvSpPr/>
          <p:nvPr/>
        </p:nvSpPr>
        <p:spPr>
          <a:xfrm>
            <a:off x="4078625" y="2732475"/>
            <a:ext cx="457200" cy="29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7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Knowledge Graph</a:t>
            </a:r>
            <a:r>
              <a:rPr lang="zh-CN"/>
              <a:t>:</a:t>
            </a:r>
            <a:endParaRPr/>
          </a:p>
        </p:txBody>
      </p:sp>
      <p:sp>
        <p:nvSpPr>
          <p:cNvPr id="303" name="Google Shape;303;p47"/>
          <p:cNvSpPr txBox="1"/>
          <p:nvPr>
            <p:ph idx="1" type="body"/>
          </p:nvPr>
        </p:nvSpPr>
        <p:spPr>
          <a:xfrm>
            <a:off x="457200" y="1143000"/>
            <a:ext cx="8229600" cy="348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7"/>
          <p:cNvSpPr txBox="1"/>
          <p:nvPr>
            <p:ph idx="12" type="sldNum"/>
          </p:nvPr>
        </p:nvSpPr>
        <p:spPr>
          <a:xfrm>
            <a:off x="1" y="4790748"/>
            <a:ext cx="457200" cy="295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305" name="Google Shape;30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550" y="1022666"/>
            <a:ext cx="6019159" cy="3845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8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Type Linking</a:t>
            </a:r>
            <a:r>
              <a:rPr lang="zh-CN"/>
              <a:t>:</a:t>
            </a:r>
            <a:endParaRPr/>
          </a:p>
        </p:txBody>
      </p:sp>
      <p:sp>
        <p:nvSpPr>
          <p:cNvPr id="311" name="Google Shape;311;p48"/>
          <p:cNvSpPr txBox="1"/>
          <p:nvPr>
            <p:ph idx="1" type="body"/>
          </p:nvPr>
        </p:nvSpPr>
        <p:spPr>
          <a:xfrm>
            <a:off x="457200" y="1143000"/>
            <a:ext cx="8229600" cy="348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zh-CN" sz="1800">
                <a:latin typeface="Arial"/>
                <a:ea typeface="Arial"/>
                <a:cs typeface="Arial"/>
                <a:sym typeface="Arial"/>
              </a:rPr>
              <a:t>Converting closely related types to a standard Type: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8"/>
          <p:cNvSpPr txBox="1"/>
          <p:nvPr>
            <p:ph idx="12" type="sldNum"/>
          </p:nvPr>
        </p:nvSpPr>
        <p:spPr>
          <a:xfrm>
            <a:off x="1" y="4790748"/>
            <a:ext cx="457200" cy="295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313" name="Google Shape;31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5663" y="1809750"/>
            <a:ext cx="2352675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8"/>
          <p:cNvSpPr txBox="1"/>
          <p:nvPr/>
        </p:nvSpPr>
        <p:spPr>
          <a:xfrm>
            <a:off x="1265775" y="1758025"/>
            <a:ext cx="924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latin typeface="Verdana"/>
                <a:ea typeface="Verdana"/>
                <a:cs typeface="Verdana"/>
                <a:sym typeface="Verdana"/>
              </a:rPr>
              <a:t>Person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5" name="Google Shape;315;p48"/>
          <p:cNvSpPr txBox="1"/>
          <p:nvPr/>
        </p:nvSpPr>
        <p:spPr>
          <a:xfrm>
            <a:off x="1265775" y="2276250"/>
            <a:ext cx="16074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latin typeface="Verdana"/>
                <a:ea typeface="Verdana"/>
                <a:cs typeface="Verdana"/>
                <a:sym typeface="Verdana"/>
              </a:rPr>
              <a:t>Homo sapian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6" name="Google Shape;316;p48"/>
          <p:cNvSpPr txBox="1"/>
          <p:nvPr/>
        </p:nvSpPr>
        <p:spPr>
          <a:xfrm>
            <a:off x="1301800" y="2727575"/>
            <a:ext cx="807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latin typeface="Verdana"/>
                <a:ea typeface="Verdana"/>
                <a:cs typeface="Verdana"/>
                <a:sym typeface="Verdana"/>
              </a:rPr>
              <a:t>Drug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7" name="Google Shape;317;p48"/>
          <p:cNvSpPr txBox="1"/>
          <p:nvPr/>
        </p:nvSpPr>
        <p:spPr>
          <a:xfrm>
            <a:off x="1014625" y="3190650"/>
            <a:ext cx="24312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latin typeface="Verdana"/>
                <a:ea typeface="Verdana"/>
                <a:cs typeface="Verdana"/>
                <a:sym typeface="Verdana"/>
              </a:rPr>
              <a:t>Chemical Substance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318" name="Google Shape;318;p48"/>
          <p:cNvCxnSpPr/>
          <p:nvPr/>
        </p:nvCxnSpPr>
        <p:spPr>
          <a:xfrm>
            <a:off x="2009175" y="2039325"/>
            <a:ext cx="1838400" cy="201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9" name="Google Shape;319;p48"/>
          <p:cNvCxnSpPr/>
          <p:nvPr/>
        </p:nvCxnSpPr>
        <p:spPr>
          <a:xfrm>
            <a:off x="2682250" y="2491375"/>
            <a:ext cx="1044900" cy="40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0" name="Google Shape;320;p48"/>
          <p:cNvCxnSpPr>
            <a:stCxn id="316" idx="3"/>
          </p:cNvCxnSpPr>
          <p:nvPr/>
        </p:nvCxnSpPr>
        <p:spPr>
          <a:xfrm flipH="1" rot="10800000">
            <a:off x="2109700" y="2837225"/>
            <a:ext cx="1968900" cy="38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1" name="Google Shape;321;p48"/>
          <p:cNvCxnSpPr/>
          <p:nvPr/>
        </p:nvCxnSpPr>
        <p:spPr>
          <a:xfrm flipH="1" rot="10800000">
            <a:off x="3234775" y="3154325"/>
            <a:ext cx="703200" cy="221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2" name="Google Shape;322;p48"/>
          <p:cNvSpPr/>
          <p:nvPr/>
        </p:nvSpPr>
        <p:spPr>
          <a:xfrm>
            <a:off x="5685975" y="2119675"/>
            <a:ext cx="241200" cy="452100"/>
          </a:xfrm>
          <a:prstGeom prst="rightBrace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8"/>
          <p:cNvSpPr/>
          <p:nvPr/>
        </p:nvSpPr>
        <p:spPr>
          <a:xfrm>
            <a:off x="5685975" y="2729275"/>
            <a:ext cx="241200" cy="452100"/>
          </a:xfrm>
          <a:prstGeom prst="rightBrace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8"/>
          <p:cNvSpPr txBox="1"/>
          <p:nvPr/>
        </p:nvSpPr>
        <p:spPr>
          <a:xfrm>
            <a:off x="5965541" y="2134654"/>
            <a:ext cx="924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latin typeface="Verdana"/>
                <a:ea typeface="Verdana"/>
                <a:cs typeface="Verdana"/>
                <a:sym typeface="Verdana"/>
              </a:rPr>
              <a:t>Human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5" name="Google Shape;325;p48"/>
          <p:cNvSpPr txBox="1"/>
          <p:nvPr/>
        </p:nvSpPr>
        <p:spPr>
          <a:xfrm>
            <a:off x="5965574" y="2744250"/>
            <a:ext cx="2221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latin typeface="Verdana"/>
                <a:ea typeface="Verdana"/>
                <a:cs typeface="Verdana"/>
                <a:sym typeface="Verdana"/>
              </a:rPr>
              <a:t>Chemical Compound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9"/>
          <p:cNvSpPr txBox="1"/>
          <p:nvPr>
            <p:ph type="title"/>
          </p:nvPr>
        </p:nvSpPr>
        <p:spPr>
          <a:xfrm>
            <a:off x="457200" y="192881"/>
            <a:ext cx="82296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Verdana"/>
              <a:buNone/>
            </a:pPr>
            <a:r>
              <a:rPr lang="zh-CN"/>
              <a:t>Difficulties</a:t>
            </a:r>
            <a:endParaRPr/>
          </a:p>
        </p:txBody>
      </p:sp>
      <p:sp>
        <p:nvSpPr>
          <p:cNvPr id="332" name="Google Shape;332;p49"/>
          <p:cNvSpPr txBox="1"/>
          <p:nvPr>
            <p:ph idx="1" type="body"/>
          </p:nvPr>
        </p:nvSpPr>
        <p:spPr>
          <a:xfrm>
            <a:off x="457200" y="1199950"/>
            <a:ext cx="8453700" cy="26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•"/>
            </a:pPr>
            <a:r>
              <a:rPr lang="zh-CN" sz="2300">
                <a:latin typeface="Calibri"/>
                <a:ea typeface="Calibri"/>
                <a:cs typeface="Calibri"/>
                <a:sym typeface="Calibri"/>
              </a:rPr>
              <a:t>Calculated entities frequency based on 2014 Wikipedia KB which brings problems when integrating BT data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•"/>
            </a:pPr>
            <a:r>
              <a:rPr lang="zh-CN" sz="2300">
                <a:latin typeface="Calibri"/>
                <a:ea typeface="Calibri"/>
                <a:cs typeface="Calibri"/>
                <a:sym typeface="Calibri"/>
              </a:rPr>
              <a:t>Large data files and not enough space 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•"/>
            </a:pPr>
            <a:r>
              <a:rPr lang="zh-CN" sz="2300">
                <a:latin typeface="Calibri"/>
                <a:ea typeface="Calibri"/>
                <a:cs typeface="Calibri"/>
                <a:sym typeface="Calibri"/>
              </a:rPr>
              <a:t>Documentation to run models are bit confusing and require other installation packages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•"/>
            </a:pPr>
            <a:r>
              <a:rPr lang="zh-CN" sz="2300">
                <a:latin typeface="Calibri"/>
                <a:ea typeface="Calibri"/>
                <a:cs typeface="Calibri"/>
                <a:sym typeface="Calibri"/>
              </a:rPr>
              <a:t>Server access issues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49"/>
          <p:cNvSpPr txBox="1"/>
          <p:nvPr>
            <p:ph idx="12" type="sldNum"/>
          </p:nvPr>
        </p:nvSpPr>
        <p:spPr>
          <a:xfrm>
            <a:off x="145676" y="4724836"/>
            <a:ext cx="4572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0"/>
          <p:cNvSpPr txBox="1"/>
          <p:nvPr>
            <p:ph type="title"/>
          </p:nvPr>
        </p:nvSpPr>
        <p:spPr>
          <a:xfrm>
            <a:off x="457200" y="192881"/>
            <a:ext cx="82296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Verdana"/>
              <a:buNone/>
            </a:pPr>
            <a:r>
              <a:rPr lang="zh-CN"/>
              <a:t>Contribution</a:t>
            </a:r>
            <a:endParaRPr/>
          </a:p>
        </p:txBody>
      </p:sp>
      <p:sp>
        <p:nvSpPr>
          <p:cNvPr id="340" name="Google Shape;340;p50"/>
          <p:cNvSpPr txBox="1"/>
          <p:nvPr>
            <p:ph idx="1" type="body"/>
          </p:nvPr>
        </p:nvSpPr>
        <p:spPr>
          <a:xfrm>
            <a:off x="457200" y="978250"/>
            <a:ext cx="8229600" cy="26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•"/>
            </a:pPr>
            <a:r>
              <a:rPr lang="zh-CN" sz="2000">
                <a:latin typeface="Calibri"/>
                <a:ea typeface="Calibri"/>
                <a:cs typeface="Calibri"/>
                <a:sym typeface="Calibri"/>
              </a:rPr>
              <a:t>Training the latent model</a:t>
            </a:r>
            <a:r>
              <a:rPr lang="zh-CN" sz="2000">
                <a:latin typeface="Calibri"/>
                <a:ea typeface="Calibri"/>
                <a:cs typeface="Calibri"/>
                <a:sym typeface="Calibri"/>
              </a:rPr>
              <a:t> (Soumya, Min)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•"/>
            </a:pPr>
            <a:r>
              <a:rPr lang="zh-CN" sz="2000">
                <a:latin typeface="Calibri"/>
                <a:ea typeface="Calibri"/>
                <a:cs typeface="Calibri"/>
                <a:sym typeface="Calibri"/>
              </a:rPr>
              <a:t>Workflow Summary (Soumya)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•"/>
            </a:pPr>
            <a:r>
              <a:rPr lang="zh-CN" sz="2000">
                <a:latin typeface="Calibri"/>
                <a:ea typeface="Calibri"/>
                <a:cs typeface="Calibri"/>
                <a:sym typeface="Calibri"/>
              </a:rPr>
              <a:t>Calculating the prior probabilities (Min)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•"/>
            </a:pPr>
            <a:r>
              <a:rPr lang="zh-CN" sz="2000">
                <a:latin typeface="Calibri"/>
                <a:ea typeface="Calibri"/>
                <a:cs typeface="Calibri"/>
                <a:sym typeface="Calibri"/>
              </a:rPr>
              <a:t>End to End Training Model (Vandana, Xinlu)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•"/>
            </a:pPr>
            <a:r>
              <a:rPr lang="zh-CN" sz="2000">
                <a:latin typeface="Calibri"/>
                <a:ea typeface="Calibri"/>
                <a:cs typeface="Calibri"/>
                <a:sym typeface="Calibri"/>
              </a:rPr>
              <a:t>Workflow Diagram (Vandana)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•"/>
            </a:pPr>
            <a:r>
              <a:rPr lang="zh-CN" sz="2000">
                <a:latin typeface="Calibri"/>
                <a:ea typeface="Calibri"/>
                <a:cs typeface="Calibri"/>
                <a:sym typeface="Calibri"/>
              </a:rPr>
              <a:t>Converting document tokens to documents (Kratika)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•"/>
            </a:pPr>
            <a:r>
              <a:rPr lang="zh-CN" sz="2000">
                <a:latin typeface="Calibri"/>
                <a:ea typeface="Calibri"/>
                <a:cs typeface="Calibri"/>
                <a:sym typeface="Calibri"/>
              </a:rPr>
              <a:t>Extracting Unique entities using REX (Kratika)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•"/>
            </a:pPr>
            <a:r>
              <a:rPr lang="zh-CN" sz="2000">
                <a:latin typeface="Calibri"/>
                <a:ea typeface="Calibri"/>
                <a:cs typeface="Calibri"/>
                <a:sym typeface="Calibri"/>
              </a:rPr>
              <a:t>Extracting Wikidata entities corresponding to Wikipedia Entities (Jing)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•"/>
            </a:pPr>
            <a:r>
              <a:rPr lang="zh-CN" sz="2000">
                <a:latin typeface="Calibri"/>
                <a:ea typeface="Calibri"/>
                <a:cs typeface="Calibri"/>
                <a:sym typeface="Calibri"/>
              </a:rPr>
              <a:t>Extracting candidate entities (Jing)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•"/>
            </a:pPr>
            <a:r>
              <a:rPr lang="zh-CN" sz="2000">
                <a:latin typeface="Calibri"/>
                <a:ea typeface="Calibri"/>
                <a:cs typeface="Calibri"/>
                <a:sym typeface="Calibri"/>
              </a:rPr>
              <a:t>DeepType model Github implementation (Jing)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•"/>
            </a:pPr>
            <a:r>
              <a:rPr lang="zh-CN" sz="2000">
                <a:latin typeface="Calibri"/>
                <a:ea typeface="Calibri"/>
                <a:cs typeface="Calibri"/>
                <a:sym typeface="Calibri"/>
              </a:rPr>
              <a:t>Formatting AIDA data to format used in deepType code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•"/>
            </a:pPr>
            <a:r>
              <a:rPr lang="zh-CN" sz="2000">
                <a:latin typeface="Calibri"/>
                <a:ea typeface="Calibri"/>
                <a:cs typeface="Calibri"/>
                <a:sym typeface="Calibri"/>
              </a:rPr>
              <a:t>DeepType model Approach 2 implementation (Kratika)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50"/>
          <p:cNvSpPr txBox="1"/>
          <p:nvPr>
            <p:ph idx="12" type="sldNum"/>
          </p:nvPr>
        </p:nvSpPr>
        <p:spPr>
          <a:xfrm>
            <a:off x="145676" y="4724836"/>
            <a:ext cx="4572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1"/>
          <p:cNvSpPr txBox="1"/>
          <p:nvPr>
            <p:ph type="title"/>
          </p:nvPr>
        </p:nvSpPr>
        <p:spPr>
          <a:xfrm>
            <a:off x="457200" y="192881"/>
            <a:ext cx="82296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Verdana"/>
              <a:buNone/>
            </a:pPr>
            <a:r>
              <a:rPr lang="zh-CN"/>
              <a:t>Plans</a:t>
            </a:r>
            <a:endParaRPr/>
          </a:p>
        </p:txBody>
      </p:sp>
      <p:sp>
        <p:nvSpPr>
          <p:cNvPr id="348" name="Google Shape;348;p51"/>
          <p:cNvSpPr txBox="1"/>
          <p:nvPr>
            <p:ph idx="1" type="body"/>
          </p:nvPr>
        </p:nvSpPr>
        <p:spPr>
          <a:xfrm>
            <a:off x="457200" y="857250"/>
            <a:ext cx="8229600" cy="3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300"/>
              <a:buFont typeface="Calibri"/>
              <a:buChar char="•"/>
            </a:pPr>
            <a:r>
              <a:rPr lang="zh-CN" sz="2300">
                <a:latin typeface="Calibri"/>
                <a:ea typeface="Calibri"/>
                <a:cs typeface="Calibri"/>
                <a:sym typeface="Calibri"/>
              </a:rPr>
              <a:t>Implementation Timeline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51"/>
          <p:cNvSpPr txBox="1"/>
          <p:nvPr>
            <p:ph idx="12" type="sldNum"/>
          </p:nvPr>
        </p:nvSpPr>
        <p:spPr>
          <a:xfrm>
            <a:off x="145676" y="4724836"/>
            <a:ext cx="4572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350" name="Google Shape;35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4500" y="1419913"/>
            <a:ext cx="5981700" cy="303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51"/>
          <p:cNvSpPr/>
          <p:nvPr/>
        </p:nvSpPr>
        <p:spPr>
          <a:xfrm>
            <a:off x="7092275" y="3109525"/>
            <a:ext cx="883800" cy="5004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2"/>
          <p:cNvSpPr txBox="1"/>
          <p:nvPr/>
        </p:nvSpPr>
        <p:spPr>
          <a:xfrm>
            <a:off x="2667000" y="2000250"/>
            <a:ext cx="396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4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Thank you!</a:t>
            </a:r>
            <a:endParaRPr b="0" i="0" sz="4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7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Any Questions?</a:t>
            </a:r>
            <a:endParaRPr sz="27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57" name="Google Shape;357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457200" y="383381"/>
            <a:ext cx="82296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Verdana"/>
              <a:buNone/>
            </a:pPr>
            <a:r>
              <a:rPr lang="zh-CN"/>
              <a:t>Project Goal</a:t>
            </a:r>
            <a:endParaRPr/>
          </a:p>
        </p:txBody>
      </p:sp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457200" y="1282075"/>
            <a:ext cx="8229600" cy="3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SzPts val="1815"/>
              <a:buNone/>
            </a:pPr>
            <a:r>
              <a:rPr b="1" lang="zh-CN" sz="2300">
                <a:latin typeface="Calibri"/>
                <a:ea typeface="Calibri"/>
                <a:cs typeface="Calibri"/>
                <a:sym typeface="Calibri"/>
              </a:rPr>
              <a:t>Goal:</a:t>
            </a:r>
            <a:r>
              <a:rPr lang="zh-CN" sz="2300">
                <a:latin typeface="Calibri"/>
                <a:ea typeface="Calibri"/>
                <a:cs typeface="Calibri"/>
                <a:sym typeface="Calibri"/>
              </a:rPr>
              <a:t> Improve BT’s current entity linking tool </a:t>
            </a:r>
            <a:r>
              <a:rPr b="1" lang="zh-CN" sz="2300">
                <a:latin typeface="Calibri"/>
                <a:ea typeface="Calibri"/>
                <a:cs typeface="Calibri"/>
                <a:sym typeface="Calibri"/>
              </a:rPr>
              <a:t>Rosette</a:t>
            </a:r>
            <a:r>
              <a:rPr lang="zh-CN" sz="2300">
                <a:latin typeface="Calibri"/>
                <a:ea typeface="Calibri"/>
                <a:cs typeface="Calibri"/>
                <a:sym typeface="Calibri"/>
              </a:rPr>
              <a:t> by applying a novel model to increase entity linking performance.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SzPts val="1815"/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15"/>
              <a:buFont typeface="Arial"/>
              <a:buNone/>
            </a:pPr>
            <a:r>
              <a:rPr b="1" lang="zh-CN" sz="2300">
                <a:latin typeface="Calibri"/>
                <a:ea typeface="Calibri"/>
                <a:cs typeface="Calibri"/>
                <a:sym typeface="Calibri"/>
              </a:rPr>
              <a:t>Current Stage:</a:t>
            </a:r>
            <a:r>
              <a:rPr lang="zh-CN" sz="2300">
                <a:latin typeface="Calibri"/>
                <a:ea typeface="Calibri"/>
                <a:cs typeface="Calibri"/>
                <a:sym typeface="Calibri"/>
              </a:rPr>
              <a:t> Implement three entity linking models based on research papers.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SzPts val="1815"/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SzPts val="1815"/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15"/>
              <a:buFont typeface="Arial"/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7"/>
          <p:cNvSpPr txBox="1"/>
          <p:nvPr>
            <p:ph idx="12" type="sldNum"/>
          </p:nvPr>
        </p:nvSpPr>
        <p:spPr>
          <a:xfrm>
            <a:off x="89651" y="4814511"/>
            <a:ext cx="4572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8200" y="3379975"/>
            <a:ext cx="392430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title"/>
          </p:nvPr>
        </p:nvSpPr>
        <p:spPr>
          <a:xfrm>
            <a:off x="457200" y="349781"/>
            <a:ext cx="82296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Verdana"/>
              <a:buNone/>
            </a:pPr>
            <a:r>
              <a:rPr lang="zh-CN"/>
              <a:t>Previous weeks’ accomplishments</a:t>
            </a:r>
            <a:endParaRPr/>
          </a:p>
        </p:txBody>
      </p:sp>
      <p:sp>
        <p:nvSpPr>
          <p:cNvPr id="156" name="Google Shape;156;p28"/>
          <p:cNvSpPr txBox="1"/>
          <p:nvPr>
            <p:ph idx="1" type="body"/>
          </p:nvPr>
        </p:nvSpPr>
        <p:spPr>
          <a:xfrm>
            <a:off x="502025" y="1058975"/>
            <a:ext cx="8229600" cy="3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latin typeface="Arial"/>
                <a:ea typeface="Arial"/>
                <a:cs typeface="Arial"/>
                <a:sym typeface="Arial"/>
              </a:rPr>
              <a:t>Latent Relations Model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CN" sz="1800">
                <a:latin typeface="Arial"/>
                <a:ea typeface="Arial"/>
                <a:cs typeface="Arial"/>
                <a:sym typeface="Arial"/>
              </a:rPr>
              <a:t>Completed training the latent model (Colab)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CN" sz="1800">
                <a:latin typeface="Arial"/>
                <a:ea typeface="Arial"/>
                <a:cs typeface="Arial"/>
                <a:sym typeface="Arial"/>
              </a:rPr>
              <a:t>Completed calculating the prior possibility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latin typeface="Arial"/>
                <a:ea typeface="Arial"/>
                <a:cs typeface="Arial"/>
                <a:sym typeface="Arial"/>
              </a:rPr>
              <a:t>End to End Model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zh-CN" sz="1800">
                <a:latin typeface="Arial"/>
                <a:ea typeface="Arial"/>
                <a:cs typeface="Arial"/>
                <a:sym typeface="Arial"/>
              </a:rPr>
              <a:t>Working on training the model using AIDA dataset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zh-CN" sz="1800">
                <a:latin typeface="Arial"/>
                <a:ea typeface="Arial"/>
                <a:cs typeface="Arial"/>
                <a:sym typeface="Arial"/>
              </a:rPr>
              <a:t>Transforming the BT dataset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latin typeface="Arial"/>
                <a:ea typeface="Arial"/>
                <a:cs typeface="Arial"/>
                <a:sym typeface="Arial"/>
              </a:rPr>
              <a:t>DeepType Model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CN" sz="1800">
                <a:latin typeface="Arial"/>
                <a:ea typeface="Arial"/>
                <a:cs typeface="Arial"/>
                <a:sym typeface="Arial"/>
              </a:rPr>
              <a:t>Divided the work into two approaches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─"/>
            </a:pPr>
            <a:r>
              <a:rPr lang="zh-CN" sz="1800">
                <a:latin typeface="Arial"/>
                <a:ea typeface="Arial"/>
                <a:cs typeface="Arial"/>
                <a:sym typeface="Arial"/>
              </a:rPr>
              <a:t>Run Github module on AIDA dataset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─"/>
            </a:pPr>
            <a:r>
              <a:rPr lang="zh-CN" sz="1800">
                <a:latin typeface="Arial"/>
                <a:ea typeface="Arial"/>
                <a:cs typeface="Arial"/>
                <a:sym typeface="Arial"/>
              </a:rPr>
              <a:t>Transform AIDA dataset to trainable format and continue training and evaluation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2315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2300" u="sng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2300" u="sng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2315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SzPts val="1815"/>
              <a:buNone/>
            </a:pPr>
            <a:r>
              <a:t/>
            </a:r>
            <a:endParaRPr sz="2315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SzPts val="1815"/>
              <a:buNone/>
            </a:pPr>
            <a:r>
              <a:t/>
            </a:r>
            <a:endParaRPr sz="2315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SzPts val="1815"/>
              <a:buNone/>
            </a:pPr>
            <a:r>
              <a:rPr lang="zh-CN" sz="1815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8"/>
          <p:cNvSpPr txBox="1"/>
          <p:nvPr>
            <p:ph idx="12" type="sldNum"/>
          </p:nvPr>
        </p:nvSpPr>
        <p:spPr>
          <a:xfrm>
            <a:off x="145676" y="4724836"/>
            <a:ext cx="4572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/>
        </p:nvSpPr>
        <p:spPr>
          <a:xfrm>
            <a:off x="1110100" y="1870000"/>
            <a:ext cx="67527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Latent Relations Model</a:t>
            </a:r>
            <a:endParaRPr/>
          </a:p>
        </p:txBody>
      </p:sp>
      <p:sp>
        <p:nvSpPr>
          <p:cNvPr id="163" name="Google Shape;163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64" name="Google Shape;164;p29"/>
          <p:cNvSpPr txBox="1"/>
          <p:nvPr>
            <p:ph idx="12" type="sldNum"/>
          </p:nvPr>
        </p:nvSpPr>
        <p:spPr>
          <a:xfrm>
            <a:off x="145676" y="4724836"/>
            <a:ext cx="4572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Work Breakdown Structure  </a:t>
            </a:r>
            <a:endParaRPr/>
          </a:p>
        </p:txBody>
      </p:sp>
      <p:sp>
        <p:nvSpPr>
          <p:cNvPr id="170" name="Google Shape;170;p30"/>
          <p:cNvSpPr txBox="1"/>
          <p:nvPr>
            <p:ph idx="12" type="sldNum"/>
          </p:nvPr>
        </p:nvSpPr>
        <p:spPr>
          <a:xfrm>
            <a:off x="145676" y="4724836"/>
            <a:ext cx="4572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8625" y="1042925"/>
            <a:ext cx="6504598" cy="41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Training Results</a:t>
            </a:r>
            <a:endParaRPr/>
          </a:p>
        </p:txBody>
      </p:sp>
      <p:sp>
        <p:nvSpPr>
          <p:cNvPr id="177" name="Google Shape;177;p31"/>
          <p:cNvSpPr txBox="1"/>
          <p:nvPr>
            <p:ph idx="12" type="sldNum"/>
          </p:nvPr>
        </p:nvSpPr>
        <p:spPr>
          <a:xfrm>
            <a:off x="145676" y="4724836"/>
            <a:ext cx="4572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78" name="Google Shape;178;p31"/>
          <p:cNvSpPr txBox="1"/>
          <p:nvPr/>
        </p:nvSpPr>
        <p:spPr>
          <a:xfrm>
            <a:off x="586600" y="932813"/>
            <a:ext cx="7788300" cy="3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800"/>
              <a:t>Training results of the latent model</a:t>
            </a:r>
            <a:endParaRPr sz="1800"/>
          </a:p>
        </p:txBody>
      </p:sp>
      <p:pic>
        <p:nvPicPr>
          <p:cNvPr id="179" name="Google Shape;1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575" y="1449525"/>
            <a:ext cx="2090325" cy="3130825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0" name="Google Shape;180;p31"/>
          <p:cNvPicPr preferRelativeResize="0"/>
          <p:nvPr/>
        </p:nvPicPr>
        <p:blipFill rotWithShape="1">
          <a:blip r:embed="rId4">
            <a:alphaModFix/>
          </a:blip>
          <a:srcRect b="14236" l="0" r="0" t="0"/>
          <a:stretch/>
        </p:blipFill>
        <p:spPr>
          <a:xfrm>
            <a:off x="2985125" y="1449525"/>
            <a:ext cx="6025150" cy="3130825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>
            <p:ph idx="12" type="sldNum"/>
          </p:nvPr>
        </p:nvSpPr>
        <p:spPr>
          <a:xfrm>
            <a:off x="145676" y="4724836"/>
            <a:ext cx="4572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86" name="Google Shape;186;p32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Prior Probabilities</a:t>
            </a:r>
            <a:endParaRPr/>
          </a:p>
        </p:txBody>
      </p:sp>
      <p:sp>
        <p:nvSpPr>
          <p:cNvPr id="187" name="Google Shape;187;p32"/>
          <p:cNvSpPr txBox="1"/>
          <p:nvPr/>
        </p:nvSpPr>
        <p:spPr>
          <a:xfrm>
            <a:off x="545950" y="985963"/>
            <a:ext cx="7788300" cy="3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800"/>
              <a:t>Calculating prior probability - based on Wikipedia2014textfile</a:t>
            </a:r>
            <a:endParaRPr sz="18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zh-CN" sz="1700"/>
              <a:t>[mention,entity] Frequency: </a:t>
            </a:r>
            <a:r>
              <a:rPr lang="zh-CN" sz="1700"/>
              <a:t>The times that the mention linked to the entity in Wikipedia KB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zh-CN" sz="1700"/>
              <a:t>P(e|m) = </a:t>
            </a:r>
            <a:r>
              <a:rPr lang="zh-CN" sz="1700">
                <a:solidFill>
                  <a:schemeClr val="dk1"/>
                </a:solidFill>
              </a:rPr>
              <a:t>[mention,entity] Frequency </a:t>
            </a:r>
            <a:r>
              <a:rPr lang="zh-CN" sz="1700"/>
              <a:t>/ All the [mention, entity] pairs Frequency for each mention 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zh-CN" sz="1700"/>
              <a:t>Format: </a:t>
            </a:r>
            <a:endParaRPr sz="1700"/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/>
              <a:t>data[mention] = {‘total_freq’: counts, ‘entities’:{‘entity1’:</a:t>
            </a:r>
            <a:r>
              <a:rPr lang="zh-CN" sz="1700"/>
              <a:t>counts</a:t>
            </a:r>
            <a:r>
              <a:rPr lang="zh-CN" sz="1700"/>
              <a:t>,’entity2’:counts}}</a:t>
            </a:r>
            <a:endParaRPr sz="17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/>
              <a:t>e.g. data: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88" name="Google Shape;1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4413" y="3517950"/>
            <a:ext cx="6542125" cy="142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idx="12" type="sldNum"/>
          </p:nvPr>
        </p:nvSpPr>
        <p:spPr>
          <a:xfrm>
            <a:off x="145676" y="4724836"/>
            <a:ext cx="4572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94" name="Google Shape;194;p33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Prior Probabilities</a:t>
            </a:r>
            <a:endParaRPr/>
          </a:p>
        </p:txBody>
      </p:sp>
      <p:sp>
        <p:nvSpPr>
          <p:cNvPr id="195" name="Google Shape;195;p33"/>
          <p:cNvSpPr txBox="1"/>
          <p:nvPr/>
        </p:nvSpPr>
        <p:spPr>
          <a:xfrm>
            <a:off x="377100" y="1015275"/>
            <a:ext cx="8698200" cy="39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600"/>
              <a:t>Integrate with BT data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S PGothic"/>
              <a:buChar char="○"/>
            </a:pPr>
            <a:r>
              <a:rPr lang="zh-CN" sz="1600">
                <a:latin typeface="MS PGothic"/>
                <a:ea typeface="MS PGothic"/>
                <a:cs typeface="MS PGothic"/>
                <a:sym typeface="MS PGothic"/>
              </a:rPr>
              <a:t>Many zero values for prior probabilities</a:t>
            </a:r>
            <a:endParaRPr sz="1600">
              <a:latin typeface="MS PGothic"/>
              <a:ea typeface="MS PGothic"/>
              <a:cs typeface="MS PGothic"/>
              <a:sym typeface="MS PGothic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S PGothic"/>
              <a:buChar char="■"/>
            </a:pPr>
            <a:r>
              <a:rPr lang="zh-CN" sz="1600">
                <a:latin typeface="MS PGothic"/>
                <a:ea typeface="MS PGothic"/>
                <a:cs typeface="MS PGothic"/>
                <a:sym typeface="MS PGothic"/>
              </a:rPr>
              <a:t>Mention not existed </a:t>
            </a:r>
            <a:endParaRPr sz="1600">
              <a:latin typeface="MS PGothic"/>
              <a:ea typeface="MS PGothic"/>
              <a:cs typeface="MS PGothic"/>
              <a:sym typeface="MS PGothic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S PGothic"/>
              <a:buChar char="■"/>
            </a:pPr>
            <a:r>
              <a:rPr lang="zh-CN" sz="1600">
                <a:latin typeface="MS PGothic"/>
                <a:ea typeface="MS PGothic"/>
                <a:cs typeface="MS PGothic"/>
                <a:sym typeface="MS PGothic"/>
              </a:rPr>
              <a:t>[Mention, entity] pair not existed</a:t>
            </a:r>
            <a:endParaRPr sz="1600">
              <a:latin typeface="MS PGothic"/>
              <a:ea typeface="MS PGothic"/>
              <a:cs typeface="MS PGothic"/>
              <a:sym typeface="MS P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zh-CN" sz="1600">
                <a:latin typeface="MS PGothic"/>
                <a:ea typeface="MS PGothic"/>
                <a:cs typeface="MS PGothic"/>
                <a:sym typeface="MS PGothic"/>
              </a:rPr>
              <a:t>Reasons: </a:t>
            </a:r>
            <a:endParaRPr sz="1600">
              <a:latin typeface="MS PGothic"/>
              <a:ea typeface="MS PGothic"/>
              <a:cs typeface="MS PGothic"/>
              <a:sym typeface="MS PGothic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S PGothic"/>
              <a:buChar char="○"/>
            </a:pPr>
            <a:r>
              <a:rPr lang="zh-CN" sz="1600">
                <a:latin typeface="MS PGothic"/>
                <a:ea typeface="MS PGothic"/>
                <a:cs typeface="MS PGothic"/>
                <a:sym typeface="MS PGothic"/>
              </a:rPr>
              <a:t>Frequency calculation is based on wiki2014textfile</a:t>
            </a:r>
            <a:endParaRPr sz="1600">
              <a:latin typeface="MS PGothic"/>
              <a:ea typeface="MS PGothic"/>
              <a:cs typeface="MS PGothic"/>
              <a:sym typeface="MS PGothic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S PGothic"/>
              <a:buChar char="■"/>
            </a:pPr>
            <a:r>
              <a:rPr lang="zh-CN" sz="1600">
                <a:latin typeface="MS PGothic"/>
                <a:ea typeface="MS PGothic"/>
                <a:cs typeface="MS PGothic"/>
                <a:sym typeface="MS PGothic"/>
              </a:rPr>
              <a:t>1. BT dataset is new </a:t>
            </a:r>
            <a:endParaRPr sz="1600">
              <a:latin typeface="MS PGothic"/>
              <a:ea typeface="MS PGothic"/>
              <a:cs typeface="MS PGothic"/>
              <a:sym typeface="MS PGothic"/>
            </a:endParaRPr>
          </a:p>
          <a:p>
            <a: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S PGothic"/>
              <a:buChar char="●"/>
            </a:pPr>
            <a:r>
              <a:rPr lang="zh-CN" sz="16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e.g. Mention: Corona</a:t>
            </a:r>
            <a:endParaRPr sz="1600">
              <a:latin typeface="MS PGothic"/>
              <a:ea typeface="MS PGothic"/>
              <a:cs typeface="MS PGothic"/>
              <a:sym typeface="MS PGothic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S PGothic"/>
              <a:buChar char="■"/>
            </a:pPr>
            <a:r>
              <a:rPr lang="zh-CN" sz="1600">
                <a:latin typeface="MS PGothic"/>
                <a:ea typeface="MS PGothic"/>
                <a:cs typeface="MS PGothic"/>
                <a:sym typeface="MS PGothic"/>
              </a:rPr>
              <a:t>2. Entities selection is based on latest wiki KB(API)</a:t>
            </a:r>
            <a:endParaRPr sz="1600">
              <a:latin typeface="MS PGothic"/>
              <a:ea typeface="MS PGothic"/>
              <a:cs typeface="MS PGothic"/>
              <a:sym typeface="MS PGothic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S PGothic"/>
              <a:buChar char="■"/>
            </a:pPr>
            <a:r>
              <a:rPr lang="zh-CN" sz="16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3. Transformed mentions to get 10 candidates</a:t>
            </a:r>
            <a:endParaRPr sz="1600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  <a:p>
            <a: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S PGothic"/>
              <a:buChar char="●"/>
            </a:pPr>
            <a:r>
              <a:rPr lang="zh-CN" sz="16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[mention,entity] pair might not exist in wiki KB</a:t>
            </a:r>
            <a:endParaRPr sz="1600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zh-CN" sz="16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Solution for Reason 2 &amp;3:</a:t>
            </a:r>
            <a:endParaRPr sz="1600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S PGothic"/>
              <a:buChar char="○"/>
            </a:pPr>
            <a:r>
              <a:rPr lang="zh-CN" sz="16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Select candidates directly from wiki2014textfile</a:t>
            </a:r>
            <a:endParaRPr sz="1600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S PGothic"/>
              <a:buChar char="○"/>
            </a:pPr>
            <a:r>
              <a:rPr lang="zh-CN" sz="16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254 (total 452) mentions could not get 10 candidates</a:t>
            </a:r>
            <a:endParaRPr sz="1600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600"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600"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800"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800"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800">
                <a:latin typeface="MS PGothic"/>
                <a:ea typeface="MS PGothic"/>
                <a:cs typeface="MS PGothic"/>
                <a:sym typeface="MS PGothic"/>
              </a:rPr>
              <a:t>                      </a:t>
            </a:r>
            <a:endParaRPr sz="800"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800"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 sz="1600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196" name="Google Shape;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2300" y="1038200"/>
            <a:ext cx="3401649" cy="387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PI-White">
  <a:themeElements>
    <a:clrScheme name="Custom 56">
      <a:dk1>
        <a:srgbClr val="000000"/>
      </a:dk1>
      <a:lt1>
        <a:srgbClr val="FFFFFF"/>
      </a:lt1>
      <a:dk2>
        <a:srgbClr val="6D6D6D"/>
      </a:dk2>
      <a:lt2>
        <a:srgbClr val="AB192D"/>
      </a:lt2>
      <a:accent1>
        <a:srgbClr val="AB192D"/>
      </a:accent1>
      <a:accent2>
        <a:srgbClr val="B2B7BB"/>
      </a:accent2>
      <a:accent3>
        <a:srgbClr val="2C6A8C"/>
      </a:accent3>
      <a:accent4>
        <a:srgbClr val="B7A079"/>
      </a:accent4>
      <a:accent5>
        <a:srgbClr val="46A0DC"/>
      </a:accent5>
      <a:accent6>
        <a:srgbClr val="6D6D6D"/>
      </a:accent6>
      <a:hlink>
        <a:srgbClr val="46A0DC"/>
      </a:hlink>
      <a:folHlink>
        <a:srgbClr val="808D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